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29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90aaeb55f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290aaeb55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90aaeb55f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290aaeb55f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90aaeb55f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90aaeb55f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90aaeb55f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90aaeb55f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90aaeb55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90aaeb55f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90aaeb55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90aaeb55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90aaeb55f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90aaeb55f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90aaeb55f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90aaeb55f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90aaeb55f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90aaeb55f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90aaeb55f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90aaeb55f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44000" cy="3863100"/>
          </a:xfrm>
          <a:prstGeom prst="rect">
            <a:avLst/>
          </a:prstGeom>
          <a:solidFill>
            <a:srgbClr val="214B8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1143000" y="364316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Bookman Old Style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1143000" y="2361235"/>
            <a:ext cx="68580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AEA"/>
              </a:buClr>
              <a:buSzPts val="2100"/>
              <a:buNone/>
              <a:defRPr sz="2100">
                <a:solidFill>
                  <a:srgbClr val="EDEAEA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4051791"/>
            <a:ext cx="5000260" cy="922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Google Shape;62;p14"/>
          <p:cNvCxnSpPr/>
          <p:nvPr/>
        </p:nvCxnSpPr>
        <p:spPr>
          <a:xfrm>
            <a:off x="5052345" y="4001947"/>
            <a:ext cx="0" cy="1015800"/>
          </a:xfrm>
          <a:prstGeom prst="straightConnector1">
            <a:avLst/>
          </a:prstGeom>
          <a:noFill/>
          <a:ln w="9525" cap="flat" cmpd="sng">
            <a:solidFill>
              <a:srgbClr val="214B8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5286736" y="4001691"/>
            <a:ext cx="36465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628650" y="1133330"/>
            <a:ext cx="78867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7778187" y="4733924"/>
            <a:ext cx="114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19549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4500"/>
              <a:buFont typeface="Bookman Old Style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35528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7794785" y="4733924"/>
            <a:ext cx="112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8650" y="1225688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4629150" y="1225688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7794785" y="4733924"/>
            <a:ext cx="112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629841" y="273843"/>
            <a:ext cx="78867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629841" y="1166896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2"/>
          </p:nvPr>
        </p:nvSpPr>
        <p:spPr>
          <a:xfrm>
            <a:off x="629841" y="1784830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3"/>
          </p:nvPr>
        </p:nvSpPr>
        <p:spPr>
          <a:xfrm>
            <a:off x="4629150" y="1166896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4"/>
          </p:nvPr>
        </p:nvSpPr>
        <p:spPr>
          <a:xfrm>
            <a:off x="4629150" y="1784830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7794785" y="4733924"/>
            <a:ext cx="112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7794785" y="4733924"/>
            <a:ext cx="112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7794785" y="4733924"/>
            <a:ext cx="112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2400"/>
              <a:buFont typeface="Bookman Old Style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ldNum" idx="12"/>
          </p:nvPr>
        </p:nvSpPr>
        <p:spPr>
          <a:xfrm>
            <a:off x="7794785" y="4733924"/>
            <a:ext cx="112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2400"/>
              <a:buFont typeface="Bookman Old Style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7794785" y="4733924"/>
            <a:ext cx="112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body" idx="1"/>
          </p:nvPr>
        </p:nvSpPr>
        <p:spPr>
          <a:xfrm rot="5400000">
            <a:off x="2933700" y="-1171720"/>
            <a:ext cx="32766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7794785" y="4733924"/>
            <a:ext cx="112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xfrm rot="5400000">
            <a:off x="5350050" y="133732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577275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sldNum" idx="12"/>
          </p:nvPr>
        </p:nvSpPr>
        <p:spPr>
          <a:xfrm>
            <a:off x="7794785" y="4733924"/>
            <a:ext cx="112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hyperlink" Target="http://www.iiitdm.ac.in/" TargetMode="Externa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4581549"/>
            <a:ext cx="9144000" cy="561900"/>
          </a:xfrm>
          <a:prstGeom prst="rect">
            <a:avLst/>
          </a:prstGeom>
          <a:solidFill>
            <a:srgbClr val="214B8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4B8C"/>
              </a:buClr>
              <a:buSzPts val="2700"/>
              <a:buFont typeface="Bookman Old Style"/>
              <a:buNone/>
              <a:defRPr sz="2700" b="0" i="0" u="none" strike="noStrike" cap="none">
                <a:solidFill>
                  <a:srgbClr val="214B8C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628650" y="1133330"/>
            <a:ext cx="78867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7794785" y="4733924"/>
            <a:ext cx="112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3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6810" y="4638271"/>
            <a:ext cx="2429996" cy="448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3"/>
          <p:cNvCxnSpPr/>
          <p:nvPr/>
        </p:nvCxnSpPr>
        <p:spPr>
          <a:xfrm>
            <a:off x="2604304" y="4670385"/>
            <a:ext cx="0" cy="40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>
            <a:spLocks noGrp="1"/>
          </p:cNvSpPr>
          <p:nvPr>
            <p:ph type="ctrTitle"/>
          </p:nvPr>
        </p:nvSpPr>
        <p:spPr>
          <a:xfrm>
            <a:off x="1143000" y="751466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ookman Old Style"/>
              <a:buNone/>
            </a:pPr>
            <a:r>
              <a:rPr lang="en" sz="3800"/>
              <a:t>Protection And Detection Of Animals To Reduce Road Accidents</a:t>
            </a:r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subTitle" idx="1"/>
          </p:nvPr>
        </p:nvSpPr>
        <p:spPr>
          <a:xfrm>
            <a:off x="1143000" y="2361235"/>
            <a:ext cx="68580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AEA"/>
              </a:buClr>
              <a:buSzPts val="2100"/>
              <a:buNone/>
            </a:pPr>
            <a:r>
              <a:rPr lang="en">
                <a:solidFill>
                  <a:schemeClr val="lt1"/>
                </a:solidFill>
              </a:rPr>
              <a:t>Final Year Project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2"/>
          </p:nvPr>
        </p:nvSpPr>
        <p:spPr>
          <a:xfrm>
            <a:off x="5140850" y="3983175"/>
            <a:ext cx="33183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88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dirty="0"/>
              <a:t>Name :  Durgam Shruthi (MDM18B013)</a:t>
            </a:r>
            <a:endParaRPr dirty="0"/>
          </a:p>
          <a:p>
            <a:pPr marL="88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dirty="0"/>
              <a:t>Guided by: Dr. Shahul Hamid khan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23"/>
    </mc:Choice>
    <mc:Fallback xmlns="">
      <p:transition spd="slow" advTm="1702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>
            <a:spLocks noGrp="1"/>
          </p:cNvSpPr>
          <p:nvPr>
            <p:ph type="ctrTitle"/>
          </p:nvPr>
        </p:nvSpPr>
        <p:spPr>
          <a:xfrm>
            <a:off x="1143000" y="751466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ookman Old Style"/>
              <a:buNone/>
            </a:pPr>
            <a:r>
              <a:rPr lang="en" sz="3800"/>
              <a:t>Thank You</a:t>
            </a:r>
            <a:endParaRPr/>
          </a:p>
        </p:txBody>
      </p:sp>
      <p:sp>
        <p:nvSpPr>
          <p:cNvPr id="176" name="Google Shape;176;p34"/>
          <p:cNvSpPr txBox="1">
            <a:spLocks noGrp="1"/>
          </p:cNvSpPr>
          <p:nvPr>
            <p:ph type="subTitle" idx="1"/>
          </p:nvPr>
        </p:nvSpPr>
        <p:spPr>
          <a:xfrm>
            <a:off x="1143000" y="2361235"/>
            <a:ext cx="68580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AEA"/>
              </a:buClr>
              <a:buSzPts val="2100"/>
              <a:buNone/>
            </a:pPr>
            <a:r>
              <a:rPr lang="en">
                <a:solidFill>
                  <a:schemeClr val="lt1"/>
                </a:solidFill>
              </a:rPr>
              <a:t>Final Year Project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34"/>
          <p:cNvSpPr txBox="1">
            <a:spLocks noGrp="1"/>
          </p:cNvSpPr>
          <p:nvPr>
            <p:ph type="body" idx="2"/>
          </p:nvPr>
        </p:nvSpPr>
        <p:spPr>
          <a:xfrm>
            <a:off x="5140850" y="3983175"/>
            <a:ext cx="29271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88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dirty="0"/>
              <a:t>Name :  Durgam Shruthi</a:t>
            </a:r>
          </a:p>
          <a:p>
            <a:pPr marL="88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dirty="0"/>
              <a:t>Guided by Dr.Shahul Hamid khan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0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xfrm>
            <a:off x="628650" y="1133330"/>
            <a:ext cx="7886700" cy="327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55600" algn="l" rtl="0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Animals play an equal role in the survival of this ecosystem. Its security was jeopardised, leading to the extinction of wild animals.</a:t>
            </a:r>
            <a:endParaRPr sz="120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700"/>
          </a:p>
          <a:p>
            <a:pPr marL="457200" lvl="0" indent="-355600" algn="l" rtl="0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There were once many wild animals, but they are now extinct, with only a few species left.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40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vast majority of animals were killed in traffic and rail accidents.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22"/>
    </mc:Choice>
    <mc:Fallback xmlns="">
      <p:transition spd="slow" advTm="2692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0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body" idx="1"/>
          </p:nvPr>
        </p:nvSpPr>
        <p:spPr>
          <a:xfrm>
            <a:off x="628650" y="1133330"/>
            <a:ext cx="7886700" cy="327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Developed an Object Detection Model to detect animals which are approaching near to the vehicles. </a:t>
            </a:r>
            <a:endParaRPr/>
          </a:p>
        </p:txBody>
      </p:sp>
      <p:pic>
        <p:nvPicPr>
          <p:cNvPr id="126" name="Google Shape;1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150" y="1969374"/>
            <a:ext cx="4349724" cy="24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33"/>
    </mc:Choice>
    <mc:Fallback xmlns="">
      <p:transition spd="slow" advTm="1813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0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Architecture</a:t>
            </a:r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141137"/>
            <a:ext cx="7886700" cy="2861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33"/>
    </mc:Choice>
    <mc:Fallback xmlns="">
      <p:transition spd="slow" advTm="3413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0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Used</a:t>
            </a:r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body" idx="1"/>
          </p:nvPr>
        </p:nvSpPr>
        <p:spPr>
          <a:xfrm>
            <a:off x="628650" y="1133330"/>
            <a:ext cx="7886700" cy="327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Collected 300 images of various animals from the internet to train the object detection model.  The animal wise image data distribution is shown below.</a:t>
            </a:r>
            <a:endParaRPr/>
          </a:p>
        </p:txBody>
      </p:sp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550" y="2218150"/>
            <a:ext cx="3840075" cy="23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33"/>
    </mc:Choice>
    <mc:Fallback xmlns="">
      <p:transition spd="slow" advTm="2293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0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Annotation</a:t>
            </a:r>
            <a:endParaRPr/>
          </a:p>
        </p:txBody>
      </p:sp>
      <p:sp>
        <p:nvSpPr>
          <p:cNvPr id="145" name="Google Shape;145;p30"/>
          <p:cNvSpPr txBox="1">
            <a:spLocks noGrp="1"/>
          </p:cNvSpPr>
          <p:nvPr>
            <p:ph type="body" idx="1"/>
          </p:nvPr>
        </p:nvSpPr>
        <p:spPr>
          <a:xfrm>
            <a:off x="628650" y="1133330"/>
            <a:ext cx="7886700" cy="327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Annotation is done using the </a:t>
            </a:r>
            <a:r>
              <a:rPr lang="en" b="1" dirty="0"/>
              <a:t>makesense</a:t>
            </a:r>
            <a:r>
              <a:rPr lang="en" dirty="0"/>
              <a:t>.ai tool. For each image, bounding boxes are drawn around the animals and their names are assigned as labels.</a:t>
            </a:r>
            <a:endParaRPr dirty="0"/>
          </a:p>
        </p:txBody>
      </p:sp>
      <p:pic>
        <p:nvPicPr>
          <p:cNvPr id="146" name="Google Shape;146;p30"/>
          <p:cNvPicPr preferRelativeResize="0"/>
          <p:nvPr/>
        </p:nvPicPr>
        <p:blipFill rotWithShape="1">
          <a:blip r:embed="rId3">
            <a:alphaModFix/>
          </a:blip>
          <a:srcRect t="4698"/>
          <a:stretch/>
        </p:blipFill>
        <p:spPr>
          <a:xfrm>
            <a:off x="2418050" y="2183525"/>
            <a:ext cx="4307901" cy="227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13"/>
    </mc:Choice>
    <mc:Fallback xmlns="">
      <p:transition spd="slow" advTm="3061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0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1"/>
          </p:nvPr>
        </p:nvSpPr>
        <p:spPr>
          <a:xfrm>
            <a:off x="628650" y="1133330"/>
            <a:ext cx="7886700" cy="327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Out of 300 animal images, 200 images are used for training the model and the remaining 100 images are used for testing.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Trained Efficient det object detection model to detect the animals. </a:t>
            </a:r>
            <a:endParaRPr/>
          </a:p>
        </p:txBody>
      </p:sp>
      <p:pic>
        <p:nvPicPr>
          <p:cNvPr id="153" name="Google Shape;153;p31"/>
          <p:cNvPicPr preferRelativeResize="0"/>
          <p:nvPr/>
        </p:nvPicPr>
        <p:blipFill rotWithShape="1">
          <a:blip r:embed="rId3">
            <a:alphaModFix/>
          </a:blip>
          <a:srcRect l="1852" t="2185" r="1182" b="3207"/>
          <a:stretch/>
        </p:blipFill>
        <p:spPr>
          <a:xfrm>
            <a:off x="689450" y="2439550"/>
            <a:ext cx="3779351" cy="19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147" y="2439550"/>
            <a:ext cx="3189405" cy="19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13"/>
    </mc:Choice>
    <mc:Fallback xmlns="">
      <p:transition spd="slow" advTm="4181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0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body" idx="1"/>
          </p:nvPr>
        </p:nvSpPr>
        <p:spPr>
          <a:xfrm>
            <a:off x="628650" y="1069680"/>
            <a:ext cx="7886700" cy="327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Machine Learning model achieved a training accuracy of </a:t>
            </a:r>
            <a:r>
              <a:rPr lang="en" b="1"/>
              <a:t>85%</a:t>
            </a:r>
            <a:r>
              <a:rPr lang="en"/>
              <a:t> and a testing accuracy of </a:t>
            </a:r>
            <a:r>
              <a:rPr lang="en" b="1"/>
              <a:t>82%. </a:t>
            </a:r>
            <a:r>
              <a:rPr lang="en"/>
              <a:t>The model is detecting </a:t>
            </a:r>
            <a:r>
              <a:rPr lang="en" b="1"/>
              <a:t>Leopards</a:t>
            </a:r>
            <a:r>
              <a:rPr lang="en"/>
              <a:t> and </a:t>
            </a:r>
            <a:r>
              <a:rPr lang="en" b="1"/>
              <a:t>Deers</a:t>
            </a:r>
            <a:r>
              <a:rPr lang="en"/>
              <a:t> well compared to </a:t>
            </a:r>
            <a:r>
              <a:rPr lang="en" b="1"/>
              <a:t>Dogs</a:t>
            </a:r>
            <a:r>
              <a:rPr lang="en"/>
              <a:t> and </a:t>
            </a:r>
            <a:r>
              <a:rPr lang="en" b="1"/>
              <a:t>Cows.</a:t>
            </a:r>
            <a:endParaRPr b="1"/>
          </a:p>
        </p:txBody>
      </p:sp>
      <p:pic>
        <p:nvPicPr>
          <p:cNvPr id="161" name="Google Shape;1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275" y="2204425"/>
            <a:ext cx="2994950" cy="220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256" y="2280475"/>
            <a:ext cx="3210044" cy="22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53"/>
    </mc:Choice>
    <mc:Fallback xmlns="">
      <p:transition spd="slow" advTm="2165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07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168" name="Google Shape;168;p33"/>
          <p:cNvSpPr txBox="1">
            <a:spLocks noGrp="1"/>
          </p:cNvSpPr>
          <p:nvPr>
            <p:ph type="body" idx="1"/>
          </p:nvPr>
        </p:nvSpPr>
        <p:spPr>
          <a:xfrm>
            <a:off x="628650" y="1069680"/>
            <a:ext cx="7886700" cy="3276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The Machine Learning model achieved a training accuracy of </a:t>
            </a:r>
            <a:r>
              <a:rPr lang="en" b="1" dirty="0"/>
              <a:t>85%</a:t>
            </a:r>
            <a:r>
              <a:rPr lang="en" dirty="0"/>
              <a:t> and a testing accuracy of </a:t>
            </a:r>
            <a:r>
              <a:rPr lang="en" b="1" dirty="0"/>
              <a:t>82%. </a:t>
            </a:r>
            <a:r>
              <a:rPr lang="en" dirty="0"/>
              <a:t>The model is detecting </a:t>
            </a:r>
            <a:r>
              <a:rPr lang="en" b="1" dirty="0"/>
              <a:t>Leopards</a:t>
            </a:r>
            <a:r>
              <a:rPr lang="en" dirty="0"/>
              <a:t> and </a:t>
            </a:r>
            <a:r>
              <a:rPr lang="en" b="1" dirty="0"/>
              <a:t>Deers</a:t>
            </a:r>
            <a:r>
              <a:rPr lang="en" dirty="0"/>
              <a:t> well compared to </a:t>
            </a:r>
            <a:r>
              <a:rPr lang="en" b="1" dirty="0"/>
              <a:t>Dogs</a:t>
            </a:r>
            <a:r>
              <a:rPr lang="en" dirty="0"/>
              <a:t> and </a:t>
            </a:r>
            <a:r>
              <a:rPr lang="en" b="1" dirty="0"/>
              <a:t>Cows.</a:t>
            </a:r>
            <a:endParaRPr b="1" dirty="0"/>
          </a:p>
        </p:txBody>
      </p:sp>
      <p:pic>
        <p:nvPicPr>
          <p:cNvPr id="169" name="Google Shape;169;p33"/>
          <p:cNvPicPr preferRelativeResize="0"/>
          <p:nvPr/>
        </p:nvPicPr>
        <p:blipFill rotWithShape="1">
          <a:blip r:embed="rId3">
            <a:alphaModFix/>
          </a:blip>
          <a:srcRect t="3815" b="3805"/>
          <a:stretch/>
        </p:blipFill>
        <p:spPr>
          <a:xfrm>
            <a:off x="1230275" y="2204425"/>
            <a:ext cx="2994949" cy="220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3"/>
          <p:cNvPicPr preferRelativeResize="0"/>
          <p:nvPr/>
        </p:nvPicPr>
        <p:blipFill rotWithShape="1">
          <a:blip r:embed="rId4">
            <a:alphaModFix/>
          </a:blip>
          <a:srcRect t="3959" b="3968"/>
          <a:stretch/>
        </p:blipFill>
        <p:spPr>
          <a:xfrm>
            <a:off x="4670256" y="2280475"/>
            <a:ext cx="3210043" cy="220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73"/>
    </mc:Choice>
    <mc:Fallback xmlns="">
      <p:transition spd="slow" advTm="18773"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285</Words>
  <Application>Microsoft Office PowerPoint</Application>
  <PresentationFormat>On-screen Show (16:9)</PresentationFormat>
  <Paragraphs>28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Bookman Old Style</vt:lpstr>
      <vt:lpstr>Source Sans Pro</vt:lpstr>
      <vt:lpstr>Simple Light</vt:lpstr>
      <vt:lpstr>Office Theme</vt:lpstr>
      <vt:lpstr>Protection And Detection Of Animals To Reduce Road Accidents</vt:lpstr>
      <vt:lpstr>Problem Statement</vt:lpstr>
      <vt:lpstr>Proposed Solution</vt:lpstr>
      <vt:lpstr>Project Architecture</vt:lpstr>
      <vt:lpstr>Dataset Used</vt:lpstr>
      <vt:lpstr>Data Annotation</vt:lpstr>
      <vt:lpstr>Model Training</vt:lpstr>
      <vt:lpstr>Results</vt:lpstr>
      <vt:lpstr>Results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Protection And Detection Of Animals To Reduce Road Accidents</dc:title>
  <dc:creator>Durgam Shruthi</dc:creator>
  <cp:lastModifiedBy>Durgam</cp:lastModifiedBy>
  <cp:revision>5</cp:revision>
  <dcterms:modified xsi:type="dcterms:W3CDTF">2022-05-13T04:34:53Z</dcterms:modified>
</cp:coreProperties>
</file>